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10-3.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6-3.png>
</file>

<file path=ppt/media/image-6-4.png>
</file>

<file path=ppt/media/image-6-5.png>
</file>

<file path=ppt/media/image-6-6.png>
</file>

<file path=ppt/media/image-7-1.png>
</file>

<file path=ppt/media/image-7-2.png>
</file>

<file path=ppt/media/image-7-3.png>
</file>

<file path=ppt/media/image-7-4.png>
</file>

<file path=ppt/media/image-8-1.png>
</file>

<file path=ppt/media/image-8-2.png>
</file>

<file path=ppt/media/image-8-3.png>
</file>

<file path=ppt/media/image-8-4.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8" Type="http://schemas.openxmlformats.org/officeDocument/2006/relationships/slideLayout" Target="../slideLayouts/slideLayout1.xml"/><Relationship Id="rId9"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6" Type="http://schemas.openxmlformats.org/officeDocument/2006/relationships/slideLayout" Target="../slideLayouts/slideLayout1.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6" Type="http://schemas.openxmlformats.org/officeDocument/2006/relationships/slideLayout" Target="../slideLayouts/slideLayout1.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6" Type="http://schemas.openxmlformats.org/officeDocument/2006/relationships/slideLayout" Target="../slideLayouts/slideLayout1.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3113603"/>
            <a:ext cx="7477601" cy="958215"/>
          </a:xfrm>
          <a:prstGeom prst="rect">
            <a:avLst/>
          </a:prstGeom>
          <a:noFill/>
          <a:ln/>
        </p:spPr>
        <p:txBody>
          <a:bodyPr wrap="none" rtlCol="0" anchor="t"/>
          <a:lstStyle/>
          <a:p>
            <a:pPr indent="0" marL="0">
              <a:lnSpc>
                <a:spcPts val="7545"/>
              </a:lnSpc>
              <a:buNone/>
            </a:pPr>
            <a:r>
              <a:rPr lang="en-US" sz="6036" dirty="0">
                <a:solidFill>
                  <a:srgbClr val="FFFFFF"/>
                </a:solidFill>
                <a:latin typeface="Unbounded" pitchFamily="34" charset="0"/>
                <a:ea typeface="Unbounded" pitchFamily="34" charset="-122"/>
                <a:cs typeface="Unbounded" pitchFamily="34" charset="-120"/>
              </a:rPr>
              <a:t>HEALTHIFY ME</a:t>
            </a:r>
            <a:endParaRPr lang="en-US" sz="6036" dirty="0"/>
          </a:p>
        </p:txBody>
      </p:sp>
      <p:sp>
        <p:nvSpPr>
          <p:cNvPr id="6" name="Text 2"/>
          <p:cNvSpPr/>
          <p:nvPr/>
        </p:nvSpPr>
        <p:spPr>
          <a:xfrm>
            <a:off x="833199" y="4405074"/>
            <a:ext cx="7477601" cy="710803"/>
          </a:xfrm>
          <a:prstGeom prst="rect">
            <a:avLst/>
          </a:prstGeom>
          <a:noFill/>
          <a:ln/>
        </p:spPr>
        <p:txBody>
          <a:bodyPr wrap="square" rtlCol="0" anchor="t"/>
          <a:lstStyle/>
          <a:p>
            <a:pPr indent="0" marL="0">
              <a:lnSpc>
                <a:spcPts val="2799"/>
              </a:lnSpc>
              <a:buNone/>
            </a:pPr>
            <a:r>
              <a:rPr lang="en-US" sz="1750" b="1" dirty="0">
                <a:solidFill>
                  <a:srgbClr val="CAD6DE"/>
                </a:solidFill>
                <a:latin typeface="Cabin" pitchFamily="34" charset="0"/>
                <a:ea typeface="Cabin" pitchFamily="34" charset="-122"/>
                <a:cs typeface="Cabin" pitchFamily="34" charset="-120"/>
              </a:rPr>
              <a:t>REVOLUTIONIZING NUTRITION: PERSONALIZED, ENGAGING, AND EMOTIONALLY INTELLIGENT DIET SOLUTIONS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12836">
              <a:alpha val="80000"/>
            </a:srgbClr>
          </a:solidFill>
          <a:ln/>
        </p:spPr>
      </p:sp>
      <p:sp>
        <p:nvSpPr>
          <p:cNvPr id="6" name="Text 2"/>
          <p:cNvSpPr/>
          <p:nvPr/>
        </p:nvSpPr>
        <p:spPr>
          <a:xfrm>
            <a:off x="2348389" y="2712482"/>
            <a:ext cx="5554980" cy="694373"/>
          </a:xfrm>
          <a:prstGeom prst="rect">
            <a:avLst/>
          </a:prstGeom>
          <a:noFill/>
          <a:ln/>
        </p:spPr>
        <p:txBody>
          <a:bodyPr wrap="none" rtlCol="0" anchor="t"/>
          <a:lstStyle/>
          <a:p>
            <a:pPr indent="0" marL="0">
              <a:lnSpc>
                <a:spcPts val="5468"/>
              </a:lnSpc>
              <a:buNone/>
            </a:pPr>
            <a:r>
              <a:rPr lang="en-US" sz="4374" dirty="0">
                <a:solidFill>
                  <a:srgbClr val="FFFFFF"/>
                </a:solidFill>
                <a:latin typeface="Unbounded" pitchFamily="34" charset="0"/>
                <a:ea typeface="Unbounded" pitchFamily="34" charset="-122"/>
                <a:cs typeface="Unbounded" pitchFamily="34" charset="-120"/>
              </a:rPr>
              <a:t>Conclusion</a:t>
            </a:r>
            <a:endParaRPr lang="en-US" sz="4374" dirty="0"/>
          </a:p>
        </p:txBody>
      </p:sp>
      <p:sp>
        <p:nvSpPr>
          <p:cNvPr id="7" name="Text 3"/>
          <p:cNvSpPr/>
          <p:nvPr/>
        </p:nvSpPr>
        <p:spPr>
          <a:xfrm>
            <a:off x="2348389" y="3740110"/>
            <a:ext cx="9933503" cy="1777008"/>
          </a:xfrm>
          <a:prstGeom prst="rect">
            <a:avLst/>
          </a:prstGeom>
          <a:noFill/>
          <a:ln/>
        </p:spPr>
        <p:txBody>
          <a:bodyPr wrap="square" rtlCol="0" anchor="t"/>
          <a:lstStyle/>
          <a:p>
            <a:pPr indent="0" marL="0">
              <a:lnSpc>
                <a:spcPts val="2799"/>
              </a:lnSpc>
              <a:buNone/>
            </a:pPr>
            <a:r>
              <a:rPr lang="en-US" sz="1750" dirty="0">
                <a:solidFill>
                  <a:srgbClr val="CAD6DE"/>
                </a:solidFill>
                <a:latin typeface="Cabin" pitchFamily="34" charset="0"/>
                <a:ea typeface="Cabin" pitchFamily="34" charset="-122"/>
                <a:cs typeface="Cabin" pitchFamily="34" charset="-120"/>
              </a:rPr>
              <a:t>Our project redefines health and family well-being by offering tailored food recommendations that consider allergens and dietary restrictions for safe and enjoyable meals. We engage families through challenges that promote bonding and healthy habits and provide real-time recipe suggestions that match moods and preferences. With expert-designed diet plans ensuring optimal nutrition, we create a holistic and enriching approach to healthier, happier lives.</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12836">
              <a:alpha val="80000"/>
            </a:srgbClr>
          </a:solidFill>
          <a:ln/>
        </p:spPr>
      </p:sp>
      <p:sp>
        <p:nvSpPr>
          <p:cNvPr id="6" name="Text 2"/>
          <p:cNvSpPr/>
          <p:nvPr/>
        </p:nvSpPr>
        <p:spPr>
          <a:xfrm>
            <a:off x="2348389" y="2208252"/>
            <a:ext cx="5554980" cy="694373"/>
          </a:xfrm>
          <a:prstGeom prst="rect">
            <a:avLst/>
          </a:prstGeom>
          <a:noFill/>
          <a:ln/>
        </p:spPr>
        <p:txBody>
          <a:bodyPr wrap="none" rtlCol="0" anchor="t"/>
          <a:lstStyle/>
          <a:p>
            <a:pPr indent="0" marL="0">
              <a:lnSpc>
                <a:spcPts val="5468"/>
              </a:lnSpc>
              <a:buNone/>
            </a:pPr>
            <a:r>
              <a:rPr lang="en-US" sz="4374" dirty="0">
                <a:solidFill>
                  <a:srgbClr val="FFFFFF"/>
                </a:solidFill>
                <a:latin typeface="Unbounded" pitchFamily="34" charset="0"/>
                <a:ea typeface="Unbounded" pitchFamily="34" charset="-122"/>
                <a:cs typeface="Unbounded" pitchFamily="34" charset="-120"/>
              </a:rPr>
              <a:t>TEAM ELITERS</a:t>
            </a:r>
            <a:endParaRPr lang="en-US" sz="4374" dirty="0"/>
          </a:p>
        </p:txBody>
      </p:sp>
      <p:sp>
        <p:nvSpPr>
          <p:cNvPr id="7" name="Text 3"/>
          <p:cNvSpPr/>
          <p:nvPr/>
        </p:nvSpPr>
        <p:spPr>
          <a:xfrm>
            <a:off x="2348389" y="3346966"/>
            <a:ext cx="2233374" cy="733187"/>
          </a:xfrm>
          <a:prstGeom prst="rect">
            <a:avLst/>
          </a:prstGeom>
          <a:noFill/>
          <a:ln/>
        </p:spPr>
        <p:txBody>
          <a:bodyPr wrap="none" rtlCol="0" anchor="t"/>
          <a:lstStyle/>
          <a:p>
            <a:pPr algn="ctr" indent="0" marL="0">
              <a:lnSpc>
                <a:spcPts val="5774"/>
              </a:lnSpc>
              <a:buNone/>
            </a:pPr>
            <a:r>
              <a:rPr lang="en-US" sz="5774" dirty="0">
                <a:solidFill>
                  <a:srgbClr val="FFFFFF"/>
                </a:solidFill>
                <a:latin typeface="Unbounded" pitchFamily="34" charset="0"/>
                <a:ea typeface="Unbounded" pitchFamily="34" charset="-122"/>
                <a:cs typeface="Unbounded" pitchFamily="34" charset="-120"/>
              </a:rPr>
              <a:t>—</a:t>
            </a:r>
            <a:endParaRPr lang="en-US" sz="5774" dirty="0"/>
          </a:p>
        </p:txBody>
      </p:sp>
      <p:sp>
        <p:nvSpPr>
          <p:cNvPr id="8" name="Text 4"/>
          <p:cNvSpPr/>
          <p:nvPr/>
        </p:nvSpPr>
        <p:spPr>
          <a:xfrm>
            <a:off x="2348389" y="4357807"/>
            <a:ext cx="2233374" cy="347186"/>
          </a:xfrm>
          <a:prstGeom prst="rect">
            <a:avLst/>
          </a:prstGeom>
          <a:noFill/>
          <a:ln/>
        </p:spPr>
        <p:txBody>
          <a:bodyPr wrap="none" rtlCol="0" anchor="t"/>
          <a:lstStyle/>
          <a:p>
            <a:pPr algn="ct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ASWINI </a:t>
            </a:r>
            <a:endParaRPr lang="en-US" sz="2187" dirty="0"/>
          </a:p>
        </p:txBody>
      </p:sp>
      <p:sp>
        <p:nvSpPr>
          <p:cNvPr id="9" name="Text 5"/>
          <p:cNvSpPr/>
          <p:nvPr/>
        </p:nvSpPr>
        <p:spPr>
          <a:xfrm>
            <a:off x="2348389" y="4838224"/>
            <a:ext cx="2233374" cy="347186"/>
          </a:xfrm>
          <a:prstGeom prst="rect">
            <a:avLst/>
          </a:prstGeom>
          <a:noFill/>
          <a:ln/>
        </p:spPr>
        <p:txBody>
          <a:bodyPr wrap="none" rtlCol="0" anchor="t"/>
          <a:lstStyle/>
          <a:p>
            <a:pPr algn="ct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M S</a:t>
            </a:r>
            <a:endParaRPr lang="en-US" sz="2187" dirty="0"/>
          </a:p>
        </p:txBody>
      </p:sp>
      <p:sp>
        <p:nvSpPr>
          <p:cNvPr id="10" name="Text 6"/>
          <p:cNvSpPr/>
          <p:nvPr/>
        </p:nvSpPr>
        <p:spPr>
          <a:xfrm>
            <a:off x="2348389" y="5318641"/>
            <a:ext cx="2233374" cy="355402"/>
          </a:xfrm>
          <a:prstGeom prst="rect">
            <a:avLst/>
          </a:prstGeom>
          <a:noFill/>
          <a:ln/>
        </p:spPr>
        <p:txBody>
          <a:bodyPr wrap="none" rtlCol="0" anchor="t"/>
          <a:lstStyle/>
          <a:p>
            <a:pPr algn="ctr" indent="0" marL="0">
              <a:lnSpc>
                <a:spcPts val="2799"/>
              </a:lnSpc>
              <a:buNone/>
            </a:pPr>
            <a:endParaRPr lang="en-US" sz="1750" dirty="0"/>
          </a:p>
        </p:txBody>
      </p:sp>
      <p:sp>
        <p:nvSpPr>
          <p:cNvPr id="11" name="Text 7"/>
          <p:cNvSpPr/>
          <p:nvPr/>
        </p:nvSpPr>
        <p:spPr>
          <a:xfrm>
            <a:off x="4915019" y="3346966"/>
            <a:ext cx="2233493" cy="733187"/>
          </a:xfrm>
          <a:prstGeom prst="rect">
            <a:avLst/>
          </a:prstGeom>
          <a:noFill/>
          <a:ln/>
        </p:spPr>
        <p:txBody>
          <a:bodyPr wrap="none" rtlCol="0" anchor="t"/>
          <a:lstStyle/>
          <a:p>
            <a:pPr algn="ctr" indent="0" marL="0">
              <a:lnSpc>
                <a:spcPts val="5774"/>
              </a:lnSpc>
              <a:buNone/>
            </a:pPr>
            <a:r>
              <a:rPr lang="en-US" sz="5774" dirty="0">
                <a:solidFill>
                  <a:srgbClr val="FFFFFF"/>
                </a:solidFill>
                <a:latin typeface="Unbounded" pitchFamily="34" charset="0"/>
                <a:ea typeface="Unbounded" pitchFamily="34" charset="-122"/>
                <a:cs typeface="Unbounded" pitchFamily="34" charset="-120"/>
              </a:rPr>
              <a:t>—</a:t>
            </a:r>
            <a:endParaRPr lang="en-US" sz="5774" dirty="0"/>
          </a:p>
        </p:txBody>
      </p:sp>
      <p:sp>
        <p:nvSpPr>
          <p:cNvPr id="12" name="Text 8"/>
          <p:cNvSpPr/>
          <p:nvPr/>
        </p:nvSpPr>
        <p:spPr>
          <a:xfrm>
            <a:off x="4915019" y="4357807"/>
            <a:ext cx="2233493" cy="694373"/>
          </a:xfrm>
          <a:prstGeom prst="rect">
            <a:avLst/>
          </a:prstGeom>
          <a:noFill/>
          <a:ln/>
        </p:spPr>
        <p:txBody>
          <a:bodyPr wrap="square" rtlCol="0" anchor="t"/>
          <a:lstStyle/>
          <a:p>
            <a:pPr algn="ct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ASWIN    KRISHNA </a:t>
            </a:r>
            <a:endParaRPr lang="en-US" sz="2187" dirty="0"/>
          </a:p>
        </p:txBody>
      </p:sp>
      <p:sp>
        <p:nvSpPr>
          <p:cNvPr id="13" name="Text 9"/>
          <p:cNvSpPr/>
          <p:nvPr/>
        </p:nvSpPr>
        <p:spPr>
          <a:xfrm>
            <a:off x="4915019" y="5185410"/>
            <a:ext cx="2233493" cy="347186"/>
          </a:xfrm>
          <a:prstGeom prst="rect">
            <a:avLst/>
          </a:prstGeom>
          <a:noFill/>
          <a:ln/>
        </p:spPr>
        <p:txBody>
          <a:bodyPr wrap="none" rtlCol="0" anchor="t"/>
          <a:lstStyle/>
          <a:p>
            <a:pPr algn="ct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C P</a:t>
            </a:r>
            <a:endParaRPr lang="en-US" sz="2187" dirty="0"/>
          </a:p>
        </p:txBody>
      </p:sp>
      <p:sp>
        <p:nvSpPr>
          <p:cNvPr id="14" name="Text 10"/>
          <p:cNvSpPr/>
          <p:nvPr/>
        </p:nvSpPr>
        <p:spPr>
          <a:xfrm>
            <a:off x="4915019" y="5665827"/>
            <a:ext cx="2233493" cy="355402"/>
          </a:xfrm>
          <a:prstGeom prst="rect">
            <a:avLst/>
          </a:prstGeom>
          <a:noFill/>
          <a:ln/>
        </p:spPr>
        <p:txBody>
          <a:bodyPr wrap="none" rtlCol="0" anchor="t"/>
          <a:lstStyle/>
          <a:p>
            <a:pPr algn="ctr" indent="0" marL="0">
              <a:lnSpc>
                <a:spcPts val="2799"/>
              </a:lnSpc>
              <a:buNone/>
            </a:pPr>
            <a:endParaRPr lang="en-US" sz="1750" dirty="0"/>
          </a:p>
        </p:txBody>
      </p:sp>
      <p:sp>
        <p:nvSpPr>
          <p:cNvPr id="15" name="Text 11"/>
          <p:cNvSpPr/>
          <p:nvPr/>
        </p:nvSpPr>
        <p:spPr>
          <a:xfrm>
            <a:off x="7481768" y="3346966"/>
            <a:ext cx="2233374" cy="733187"/>
          </a:xfrm>
          <a:prstGeom prst="rect">
            <a:avLst/>
          </a:prstGeom>
          <a:noFill/>
          <a:ln/>
        </p:spPr>
        <p:txBody>
          <a:bodyPr wrap="none" rtlCol="0" anchor="t"/>
          <a:lstStyle/>
          <a:p>
            <a:pPr algn="ctr" indent="0" marL="0">
              <a:lnSpc>
                <a:spcPts val="5774"/>
              </a:lnSpc>
              <a:buNone/>
            </a:pPr>
            <a:r>
              <a:rPr lang="en-US" sz="5774" dirty="0">
                <a:solidFill>
                  <a:srgbClr val="FFFFFF"/>
                </a:solidFill>
                <a:latin typeface="Unbounded" pitchFamily="34" charset="0"/>
                <a:ea typeface="Unbounded" pitchFamily="34" charset="-122"/>
                <a:cs typeface="Unbounded" pitchFamily="34" charset="-120"/>
              </a:rPr>
              <a:t>—</a:t>
            </a:r>
            <a:endParaRPr lang="en-US" sz="5774" dirty="0"/>
          </a:p>
        </p:txBody>
      </p:sp>
      <p:sp>
        <p:nvSpPr>
          <p:cNvPr id="16" name="Text 12"/>
          <p:cNvSpPr/>
          <p:nvPr/>
        </p:nvSpPr>
        <p:spPr>
          <a:xfrm>
            <a:off x="7481768" y="4357807"/>
            <a:ext cx="2233374" cy="694373"/>
          </a:xfrm>
          <a:prstGeom prst="rect">
            <a:avLst/>
          </a:prstGeom>
          <a:noFill/>
          <a:ln/>
        </p:spPr>
        <p:txBody>
          <a:bodyPr wrap="square" rtlCol="0" anchor="t"/>
          <a:lstStyle/>
          <a:p>
            <a:pPr algn="ct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NITHYA SHREE G</a:t>
            </a:r>
            <a:endParaRPr lang="en-US" sz="2187" dirty="0"/>
          </a:p>
        </p:txBody>
      </p:sp>
      <p:sp>
        <p:nvSpPr>
          <p:cNvPr id="17" name="Text 13"/>
          <p:cNvSpPr/>
          <p:nvPr/>
        </p:nvSpPr>
        <p:spPr>
          <a:xfrm>
            <a:off x="7481768" y="5185410"/>
            <a:ext cx="2233374" cy="355402"/>
          </a:xfrm>
          <a:prstGeom prst="rect">
            <a:avLst/>
          </a:prstGeom>
          <a:noFill/>
          <a:ln/>
        </p:spPr>
        <p:txBody>
          <a:bodyPr wrap="none" rtlCol="0" anchor="t"/>
          <a:lstStyle/>
          <a:p>
            <a:pPr algn="ctr" indent="0" marL="0">
              <a:lnSpc>
                <a:spcPts val="2799"/>
              </a:lnSpc>
              <a:buNone/>
            </a:pPr>
            <a:endParaRPr lang="en-US" sz="1750" dirty="0"/>
          </a:p>
        </p:txBody>
      </p:sp>
      <p:sp>
        <p:nvSpPr>
          <p:cNvPr id="18" name="Text 14"/>
          <p:cNvSpPr/>
          <p:nvPr/>
        </p:nvSpPr>
        <p:spPr>
          <a:xfrm>
            <a:off x="10048399" y="3346966"/>
            <a:ext cx="2233493" cy="733187"/>
          </a:xfrm>
          <a:prstGeom prst="rect">
            <a:avLst/>
          </a:prstGeom>
          <a:noFill/>
          <a:ln/>
        </p:spPr>
        <p:txBody>
          <a:bodyPr wrap="none" rtlCol="0" anchor="t"/>
          <a:lstStyle/>
          <a:p>
            <a:pPr algn="ctr" indent="0" marL="0">
              <a:lnSpc>
                <a:spcPts val="5774"/>
              </a:lnSpc>
              <a:buNone/>
            </a:pPr>
            <a:r>
              <a:rPr lang="en-US" sz="5774" dirty="0">
                <a:solidFill>
                  <a:srgbClr val="FFFFFF"/>
                </a:solidFill>
                <a:latin typeface="Unbounded" pitchFamily="34" charset="0"/>
                <a:ea typeface="Unbounded" pitchFamily="34" charset="-122"/>
                <a:cs typeface="Unbounded" pitchFamily="34" charset="-120"/>
              </a:rPr>
              <a:t>—</a:t>
            </a:r>
            <a:endParaRPr lang="en-US" sz="5774" dirty="0"/>
          </a:p>
        </p:txBody>
      </p:sp>
      <p:sp>
        <p:nvSpPr>
          <p:cNvPr id="19" name="Text 15"/>
          <p:cNvSpPr/>
          <p:nvPr/>
        </p:nvSpPr>
        <p:spPr>
          <a:xfrm>
            <a:off x="10048399" y="4357807"/>
            <a:ext cx="2233493" cy="694373"/>
          </a:xfrm>
          <a:prstGeom prst="rect">
            <a:avLst/>
          </a:prstGeom>
          <a:noFill/>
          <a:ln/>
        </p:spPr>
        <p:txBody>
          <a:bodyPr wrap="square" rtlCol="0" anchor="t"/>
          <a:lstStyle/>
          <a:p>
            <a:pPr algn="l" indent="0" marL="0">
              <a:lnSpc>
                <a:spcPts val="2734"/>
              </a:lnSpc>
              <a:buNone/>
            </a:pPr>
            <a:r>
              <a:rPr lang="en-US" sz="2187" dirty="0">
                <a:solidFill>
                  <a:srgbClr val="FFFFFF"/>
                </a:solidFill>
                <a:latin typeface="Unbounded" pitchFamily="34" charset="0"/>
                <a:ea typeface="Unbounded" pitchFamily="34" charset="-122"/>
                <a:cs typeface="Unbounded" pitchFamily="34" charset="-120"/>
              </a:rPr>
              <a:t>YESWANTH S</a:t>
            </a:r>
            <a:endParaRPr lang="en-US" sz="2187" dirty="0"/>
          </a:p>
        </p:txBody>
      </p:sp>
      <p:pic>
        <p:nvPicPr>
          <p:cNvPr id="2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2179320"/>
            <a:ext cx="6518553" cy="694373"/>
          </a:xfrm>
          <a:prstGeom prst="rect">
            <a:avLst/>
          </a:prstGeom>
          <a:noFill/>
          <a:ln/>
        </p:spPr>
        <p:txBody>
          <a:bodyPr wrap="none" rtlCol="0" anchor="t"/>
          <a:lstStyle/>
          <a:p>
            <a:pPr indent="0" marL="0">
              <a:lnSpc>
                <a:spcPts val="5468"/>
              </a:lnSpc>
              <a:buNone/>
            </a:pPr>
            <a:r>
              <a:rPr lang="en-US" sz="4374" dirty="0">
                <a:solidFill>
                  <a:srgbClr val="FFFFFF"/>
                </a:solidFill>
                <a:latin typeface="Unbounded" pitchFamily="34" charset="0"/>
                <a:ea typeface="Unbounded" pitchFamily="34" charset="-122"/>
                <a:cs typeface="Unbounded" pitchFamily="34" charset="-120"/>
              </a:rPr>
              <a:t>Problem Statement</a:t>
            </a:r>
            <a:endParaRPr lang="en-US" sz="4374" dirty="0"/>
          </a:p>
        </p:txBody>
      </p:sp>
      <p:sp>
        <p:nvSpPr>
          <p:cNvPr id="6" name="Text 2"/>
          <p:cNvSpPr/>
          <p:nvPr/>
        </p:nvSpPr>
        <p:spPr>
          <a:xfrm>
            <a:off x="833199" y="3206948"/>
            <a:ext cx="7477601" cy="2843213"/>
          </a:xfrm>
          <a:prstGeom prst="rect">
            <a:avLst/>
          </a:prstGeom>
          <a:noFill/>
          <a:ln/>
        </p:spPr>
        <p:txBody>
          <a:bodyPr wrap="square" rtlCol="0" anchor="t"/>
          <a:lstStyle/>
          <a:p>
            <a:pPr indent="0" marL="0">
              <a:lnSpc>
                <a:spcPts val="2799"/>
              </a:lnSpc>
              <a:buNone/>
            </a:pPr>
            <a:r>
              <a:rPr lang="en-US" sz="1750" dirty="0">
                <a:solidFill>
                  <a:srgbClr val="CAD6DE"/>
                </a:solidFill>
                <a:latin typeface="Cabin" pitchFamily="34" charset="0"/>
                <a:ea typeface="Cabin" pitchFamily="34" charset="-122"/>
                <a:cs typeface="Cabin" pitchFamily="34" charset="-120"/>
              </a:rPr>
              <a:t>Develop a health platform where users input dietary restrictions and allergies to receive customized recipes. </a:t>
            </a:r>
            <a:pPr indent="0" marL="0">
              <a:lnSpc>
                <a:spcPts val="2799"/>
              </a:lnSpc>
              <a:buNone/>
            </a:pPr>
            <a:r>
              <a:rPr lang="en-US" sz="1750" dirty="0">
                <a:solidFill>
                  <a:srgbClr val="CAD6DE"/>
                </a:solidFill>
                <a:latin typeface="Cabin" pitchFamily="34" charset="0"/>
                <a:ea typeface="Cabin" pitchFamily="34" charset="-122"/>
                <a:cs typeface="Cabin" pitchFamily="34" charset="-120"/>
              </a:rPr>
              <a:t>
</a:t>
            </a:r>
            <a:pPr indent="0" marL="0">
              <a:lnSpc>
                <a:spcPts val="2799"/>
              </a:lnSpc>
              <a:buNone/>
            </a:pPr>
            <a:r>
              <a:rPr lang="en-US" sz="1750" dirty="0">
                <a:solidFill>
                  <a:srgbClr val="CAD6DE"/>
                </a:solidFill>
                <a:latin typeface="Cabin" pitchFamily="34" charset="0"/>
                <a:ea typeface="Cabin" pitchFamily="34" charset="-122"/>
                <a:cs typeface="Cabin" pitchFamily="34" charset="-120"/>
              </a:rPr>
              <a:t>
</a:t>
            </a:r>
            <a:pPr indent="0" marL="0">
              <a:lnSpc>
                <a:spcPts val="2799"/>
              </a:lnSpc>
              <a:buNone/>
            </a:pPr>
            <a:r>
              <a:rPr lang="en-US" sz="1750" dirty="0">
                <a:solidFill>
                  <a:srgbClr val="CAD6DE"/>
                </a:solidFill>
                <a:latin typeface="Cabin" pitchFamily="34" charset="0"/>
                <a:ea typeface="Cabin" pitchFamily="34" charset="-122"/>
                <a:cs typeface="Cabin" pitchFamily="34" charset="-120"/>
              </a:rPr>
              <a:t>Users can join a supportive community, form health groups for competitions, access nutritional info and diet plans, and attend expert-led webinars. </a:t>
            </a:r>
            <a:pPr indent="0" marL="0">
              <a:lnSpc>
                <a:spcPts val="2799"/>
              </a:lnSpc>
              <a:buNone/>
            </a:pPr>
            <a:r>
              <a:rPr lang="en-US" sz="1750" dirty="0">
                <a:solidFill>
                  <a:srgbClr val="CAD6DE"/>
                </a:solidFill>
                <a:latin typeface="Cabin" pitchFamily="34" charset="0"/>
                <a:ea typeface="Cabin" pitchFamily="34" charset="-122"/>
                <a:cs typeface="Cabin" pitchFamily="34" charset="-120"/>
              </a:rPr>
              <a:t>
</a:t>
            </a:r>
            <a:pPr indent="0" marL="0">
              <a:lnSpc>
                <a:spcPts val="2799"/>
              </a:lnSpc>
              <a:buNone/>
            </a:pPr>
            <a:r>
              <a:rPr lang="en-US" sz="1750" dirty="0">
                <a:solidFill>
                  <a:srgbClr val="CAD6DE"/>
                </a:solidFill>
                <a:latin typeface="Cabin" pitchFamily="34" charset="0"/>
                <a:ea typeface="Cabin" pitchFamily="34" charset="-122"/>
                <a:cs typeface="Cabin" pitchFamily="34" charset="-120"/>
              </a:rPr>
              <a:t>
</a:t>
            </a:r>
            <a:pPr indent="0" marL="0">
              <a:lnSpc>
                <a:spcPts val="2799"/>
              </a:lnSpc>
              <a:buNone/>
            </a:pPr>
            <a:r>
              <a:rPr lang="en-US" sz="1750" dirty="0">
                <a:solidFill>
                  <a:srgbClr val="CAD6DE"/>
                </a:solidFill>
                <a:latin typeface="Cabin" pitchFamily="34" charset="0"/>
                <a:ea typeface="Cabin" pitchFamily="34" charset="-122"/>
                <a:cs typeface="Cabin" pitchFamily="34" charset="-120"/>
              </a:rPr>
              <a:t>Empower individuals with tailored support and resources to achieve their health goals.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12836">
              <a:alpha val="80000"/>
            </a:srgbClr>
          </a:solidFill>
          <a:ln/>
        </p:spPr>
      </p:sp>
      <p:sp>
        <p:nvSpPr>
          <p:cNvPr id="6" name="Text 2"/>
          <p:cNvSpPr/>
          <p:nvPr/>
        </p:nvSpPr>
        <p:spPr>
          <a:xfrm>
            <a:off x="2852499" y="549950"/>
            <a:ext cx="4991100" cy="623887"/>
          </a:xfrm>
          <a:prstGeom prst="rect">
            <a:avLst/>
          </a:prstGeom>
          <a:noFill/>
          <a:ln/>
        </p:spPr>
        <p:txBody>
          <a:bodyPr wrap="none" rtlCol="0" anchor="t"/>
          <a:lstStyle/>
          <a:p>
            <a:pPr indent="0" marL="0">
              <a:lnSpc>
                <a:spcPts val="4913"/>
              </a:lnSpc>
              <a:buNone/>
            </a:pPr>
            <a:r>
              <a:rPr lang="en-US" sz="3930" dirty="0">
                <a:solidFill>
                  <a:srgbClr val="FFFFFF"/>
                </a:solidFill>
                <a:latin typeface="Unbounded" pitchFamily="34" charset="0"/>
                <a:ea typeface="Unbounded" pitchFamily="34" charset="-122"/>
                <a:cs typeface="Unbounded" pitchFamily="34" charset="-120"/>
              </a:rPr>
              <a:t>Existing Solution</a:t>
            </a:r>
            <a:endParaRPr lang="en-US" sz="3930" dirty="0"/>
          </a:p>
        </p:txBody>
      </p:sp>
      <p:sp>
        <p:nvSpPr>
          <p:cNvPr id="7" name="Shape 3"/>
          <p:cNvSpPr/>
          <p:nvPr/>
        </p:nvSpPr>
        <p:spPr>
          <a:xfrm>
            <a:off x="2852499" y="1629251"/>
            <a:ext cx="449104" cy="449104"/>
          </a:xfrm>
          <a:prstGeom prst="roundRect">
            <a:avLst>
              <a:gd name="adj" fmla="val 13336"/>
            </a:avLst>
          </a:prstGeom>
          <a:solidFill>
            <a:srgbClr val="223D4D"/>
          </a:solidFill>
          <a:ln/>
        </p:spPr>
      </p:sp>
      <p:sp>
        <p:nvSpPr>
          <p:cNvPr id="8" name="Text 4"/>
          <p:cNvSpPr/>
          <p:nvPr/>
        </p:nvSpPr>
        <p:spPr>
          <a:xfrm>
            <a:off x="3006447" y="1666637"/>
            <a:ext cx="141089" cy="374213"/>
          </a:xfrm>
          <a:prstGeom prst="rect">
            <a:avLst/>
          </a:prstGeom>
          <a:noFill/>
          <a:ln/>
        </p:spPr>
        <p:txBody>
          <a:bodyPr wrap="none" rtlCol="0" anchor="t"/>
          <a:lstStyle/>
          <a:p>
            <a:pPr algn="ctr" indent="0" marL="0">
              <a:lnSpc>
                <a:spcPts val="2948"/>
              </a:lnSpc>
              <a:buNone/>
            </a:pPr>
            <a:r>
              <a:rPr lang="en-US" sz="2358" dirty="0">
                <a:solidFill>
                  <a:srgbClr val="FFFFFF"/>
                </a:solidFill>
                <a:latin typeface="Unbounded" pitchFamily="34" charset="0"/>
                <a:ea typeface="Unbounded" pitchFamily="34" charset="-122"/>
                <a:cs typeface="Unbounded" pitchFamily="34" charset="-120"/>
              </a:rPr>
              <a:t>1</a:t>
            </a:r>
            <a:endParaRPr lang="en-US" sz="2358" dirty="0"/>
          </a:p>
        </p:txBody>
      </p:sp>
      <p:sp>
        <p:nvSpPr>
          <p:cNvPr id="9" name="Text 5"/>
          <p:cNvSpPr/>
          <p:nvPr/>
        </p:nvSpPr>
        <p:spPr>
          <a:xfrm>
            <a:off x="3501152" y="1697831"/>
            <a:ext cx="2193369" cy="2807494"/>
          </a:xfrm>
          <a:prstGeom prst="rect">
            <a:avLst/>
          </a:prstGeom>
          <a:noFill/>
          <a:ln/>
        </p:spPr>
        <p:txBody>
          <a:bodyPr wrap="square" rtlCol="0" anchor="t"/>
          <a:lstStyle/>
          <a:p>
            <a:pPr indent="0" marL="0">
              <a:lnSpc>
                <a:spcPts val="2456"/>
              </a:lnSpc>
              <a:buNone/>
            </a:pPr>
            <a:r>
              <a:rPr lang="en-US" sz="1965" dirty="0">
                <a:solidFill>
                  <a:srgbClr val="FFFFFF"/>
                </a:solidFill>
                <a:latin typeface="Unbounded" pitchFamily="34" charset="0"/>
                <a:ea typeface="Unbounded" pitchFamily="34" charset="-122"/>
                <a:cs typeface="Unbounded" pitchFamily="34" charset="-120"/>
              </a:rPr>
              <a:t>Track your daily food intake, calories, and essential nutrients for better nutrition management.</a:t>
            </a:r>
            <a:endParaRPr lang="en-US" sz="1965" dirty="0"/>
          </a:p>
        </p:txBody>
      </p:sp>
      <p:sp>
        <p:nvSpPr>
          <p:cNvPr id="10" name="Shape 6"/>
          <p:cNvSpPr/>
          <p:nvPr/>
        </p:nvSpPr>
        <p:spPr>
          <a:xfrm>
            <a:off x="5894070" y="1629251"/>
            <a:ext cx="449104" cy="449104"/>
          </a:xfrm>
          <a:prstGeom prst="roundRect">
            <a:avLst>
              <a:gd name="adj" fmla="val 13336"/>
            </a:avLst>
          </a:prstGeom>
          <a:solidFill>
            <a:srgbClr val="223D4D"/>
          </a:solidFill>
          <a:ln/>
        </p:spPr>
      </p:sp>
      <p:sp>
        <p:nvSpPr>
          <p:cNvPr id="11" name="Text 7"/>
          <p:cNvSpPr/>
          <p:nvPr/>
        </p:nvSpPr>
        <p:spPr>
          <a:xfrm>
            <a:off x="6000393" y="1666637"/>
            <a:ext cx="236339" cy="374213"/>
          </a:xfrm>
          <a:prstGeom prst="rect">
            <a:avLst/>
          </a:prstGeom>
          <a:noFill/>
          <a:ln/>
        </p:spPr>
        <p:txBody>
          <a:bodyPr wrap="none" rtlCol="0" anchor="t"/>
          <a:lstStyle/>
          <a:p>
            <a:pPr algn="ctr" indent="0" marL="0">
              <a:lnSpc>
                <a:spcPts val="2948"/>
              </a:lnSpc>
              <a:buNone/>
            </a:pPr>
            <a:r>
              <a:rPr lang="en-US" sz="2358" dirty="0">
                <a:solidFill>
                  <a:srgbClr val="FFFFFF"/>
                </a:solidFill>
                <a:latin typeface="Unbounded" pitchFamily="34" charset="0"/>
                <a:ea typeface="Unbounded" pitchFamily="34" charset="-122"/>
                <a:cs typeface="Unbounded" pitchFamily="34" charset="-120"/>
              </a:rPr>
              <a:t>2</a:t>
            </a:r>
            <a:endParaRPr lang="en-US" sz="2358" dirty="0"/>
          </a:p>
        </p:txBody>
      </p:sp>
      <p:sp>
        <p:nvSpPr>
          <p:cNvPr id="12" name="Text 8"/>
          <p:cNvSpPr/>
          <p:nvPr/>
        </p:nvSpPr>
        <p:spPr>
          <a:xfrm>
            <a:off x="6542723" y="1697831"/>
            <a:ext cx="2193369" cy="2495550"/>
          </a:xfrm>
          <a:prstGeom prst="rect">
            <a:avLst/>
          </a:prstGeom>
          <a:noFill/>
          <a:ln/>
        </p:spPr>
        <p:txBody>
          <a:bodyPr wrap="square" rtlCol="0" anchor="t"/>
          <a:lstStyle/>
          <a:p>
            <a:pPr indent="0" marL="0">
              <a:lnSpc>
                <a:spcPts val="2456"/>
              </a:lnSpc>
              <a:buNone/>
            </a:pPr>
            <a:r>
              <a:rPr lang="en-US" sz="1965" dirty="0">
                <a:solidFill>
                  <a:srgbClr val="FFFFFF"/>
                </a:solidFill>
                <a:latin typeface="Unbounded" pitchFamily="34" charset="0"/>
                <a:ea typeface="Unbounded" pitchFamily="34" charset="-122"/>
                <a:cs typeface="Unbounded" pitchFamily="34" charset="-120"/>
              </a:rPr>
              <a:t>Customizable meal plans based on dietary preferences, restrictions, and health goals.</a:t>
            </a:r>
            <a:endParaRPr lang="en-US" sz="1965" dirty="0"/>
          </a:p>
        </p:txBody>
      </p:sp>
      <p:sp>
        <p:nvSpPr>
          <p:cNvPr id="13" name="Text 9"/>
          <p:cNvSpPr/>
          <p:nvPr/>
        </p:nvSpPr>
        <p:spPr>
          <a:xfrm>
            <a:off x="6542723" y="4313158"/>
            <a:ext cx="2193369" cy="319445"/>
          </a:xfrm>
          <a:prstGeom prst="rect">
            <a:avLst/>
          </a:prstGeom>
          <a:noFill/>
          <a:ln/>
        </p:spPr>
        <p:txBody>
          <a:bodyPr wrap="none" rtlCol="0" anchor="t"/>
          <a:lstStyle/>
          <a:p>
            <a:pPr indent="0" marL="0">
              <a:lnSpc>
                <a:spcPts val="2515"/>
              </a:lnSpc>
              <a:buNone/>
            </a:pPr>
            <a:endParaRPr lang="en-US" sz="1572" dirty="0"/>
          </a:p>
        </p:txBody>
      </p:sp>
      <p:sp>
        <p:nvSpPr>
          <p:cNvPr id="14" name="Shape 10"/>
          <p:cNvSpPr/>
          <p:nvPr/>
        </p:nvSpPr>
        <p:spPr>
          <a:xfrm>
            <a:off x="8935641" y="1629251"/>
            <a:ext cx="449104" cy="449104"/>
          </a:xfrm>
          <a:prstGeom prst="roundRect">
            <a:avLst>
              <a:gd name="adj" fmla="val 13336"/>
            </a:avLst>
          </a:prstGeom>
          <a:solidFill>
            <a:srgbClr val="223D4D"/>
          </a:solidFill>
          <a:ln/>
        </p:spPr>
      </p:sp>
      <p:sp>
        <p:nvSpPr>
          <p:cNvPr id="15" name="Text 11"/>
          <p:cNvSpPr/>
          <p:nvPr/>
        </p:nvSpPr>
        <p:spPr>
          <a:xfrm>
            <a:off x="9039701" y="1666637"/>
            <a:ext cx="240863" cy="374213"/>
          </a:xfrm>
          <a:prstGeom prst="rect">
            <a:avLst/>
          </a:prstGeom>
          <a:noFill/>
          <a:ln/>
        </p:spPr>
        <p:txBody>
          <a:bodyPr wrap="none" rtlCol="0" anchor="t"/>
          <a:lstStyle/>
          <a:p>
            <a:pPr algn="ctr" indent="0" marL="0">
              <a:lnSpc>
                <a:spcPts val="2948"/>
              </a:lnSpc>
              <a:buNone/>
            </a:pPr>
            <a:r>
              <a:rPr lang="en-US" sz="2358" dirty="0">
                <a:solidFill>
                  <a:srgbClr val="FFFFFF"/>
                </a:solidFill>
                <a:latin typeface="Unbounded" pitchFamily="34" charset="0"/>
                <a:ea typeface="Unbounded" pitchFamily="34" charset="-122"/>
                <a:cs typeface="Unbounded" pitchFamily="34" charset="-120"/>
              </a:rPr>
              <a:t>3</a:t>
            </a:r>
            <a:endParaRPr lang="en-US" sz="2358" dirty="0"/>
          </a:p>
        </p:txBody>
      </p:sp>
      <p:sp>
        <p:nvSpPr>
          <p:cNvPr id="16" name="Text 12"/>
          <p:cNvSpPr/>
          <p:nvPr/>
        </p:nvSpPr>
        <p:spPr>
          <a:xfrm>
            <a:off x="9584293" y="1697831"/>
            <a:ext cx="2193369" cy="1559719"/>
          </a:xfrm>
          <a:prstGeom prst="rect">
            <a:avLst/>
          </a:prstGeom>
          <a:noFill/>
          <a:ln/>
        </p:spPr>
        <p:txBody>
          <a:bodyPr wrap="square" rtlCol="0" anchor="t"/>
          <a:lstStyle/>
          <a:p>
            <a:pPr indent="0" marL="0">
              <a:lnSpc>
                <a:spcPts val="2456"/>
              </a:lnSpc>
              <a:buNone/>
            </a:pPr>
            <a:r>
              <a:rPr lang="en-US" sz="1965" dirty="0">
                <a:solidFill>
                  <a:srgbClr val="FFFFFF"/>
                </a:solidFill>
                <a:latin typeface="Unbounded" pitchFamily="34" charset="0"/>
                <a:ea typeface="Unbounded" pitchFamily="34" charset="-122"/>
                <a:cs typeface="Unbounded" pitchFamily="34" charset="-120"/>
              </a:rPr>
              <a:t>Alerts to remind users to eat, drink water, and log meals.</a:t>
            </a:r>
            <a:endParaRPr lang="en-US" sz="1965" dirty="0"/>
          </a:p>
        </p:txBody>
      </p:sp>
      <p:sp>
        <p:nvSpPr>
          <p:cNvPr id="17" name="Text 13"/>
          <p:cNvSpPr/>
          <p:nvPr/>
        </p:nvSpPr>
        <p:spPr>
          <a:xfrm>
            <a:off x="9584293" y="3377327"/>
            <a:ext cx="2193369" cy="319445"/>
          </a:xfrm>
          <a:prstGeom prst="rect">
            <a:avLst/>
          </a:prstGeom>
          <a:noFill/>
          <a:ln/>
        </p:spPr>
        <p:txBody>
          <a:bodyPr wrap="none" rtlCol="0" anchor="t"/>
          <a:lstStyle/>
          <a:p>
            <a:pPr indent="0" marL="0">
              <a:lnSpc>
                <a:spcPts val="2515"/>
              </a:lnSpc>
              <a:buNone/>
            </a:pPr>
            <a:endParaRPr lang="en-US" sz="1572" dirty="0"/>
          </a:p>
        </p:txBody>
      </p:sp>
      <p:sp>
        <p:nvSpPr>
          <p:cNvPr id="18" name="Shape 14"/>
          <p:cNvSpPr/>
          <p:nvPr/>
        </p:nvSpPr>
        <p:spPr>
          <a:xfrm>
            <a:off x="2852499" y="4988123"/>
            <a:ext cx="449104" cy="449104"/>
          </a:xfrm>
          <a:prstGeom prst="roundRect">
            <a:avLst>
              <a:gd name="adj" fmla="val 13336"/>
            </a:avLst>
          </a:prstGeom>
          <a:solidFill>
            <a:srgbClr val="223D4D"/>
          </a:solidFill>
          <a:ln/>
        </p:spPr>
      </p:sp>
      <p:sp>
        <p:nvSpPr>
          <p:cNvPr id="19" name="Text 15"/>
          <p:cNvSpPr/>
          <p:nvPr/>
        </p:nvSpPr>
        <p:spPr>
          <a:xfrm>
            <a:off x="2956798" y="5025509"/>
            <a:ext cx="240506" cy="374213"/>
          </a:xfrm>
          <a:prstGeom prst="rect">
            <a:avLst/>
          </a:prstGeom>
          <a:noFill/>
          <a:ln/>
        </p:spPr>
        <p:txBody>
          <a:bodyPr wrap="none" rtlCol="0" anchor="t"/>
          <a:lstStyle/>
          <a:p>
            <a:pPr algn="ctr" indent="0" marL="0">
              <a:lnSpc>
                <a:spcPts val="2948"/>
              </a:lnSpc>
              <a:buNone/>
            </a:pPr>
            <a:r>
              <a:rPr lang="en-US" sz="2358" dirty="0">
                <a:solidFill>
                  <a:srgbClr val="FFFFFF"/>
                </a:solidFill>
                <a:latin typeface="Unbounded" pitchFamily="34" charset="0"/>
                <a:ea typeface="Unbounded" pitchFamily="34" charset="-122"/>
                <a:cs typeface="Unbounded" pitchFamily="34" charset="-120"/>
              </a:rPr>
              <a:t>4</a:t>
            </a:r>
            <a:endParaRPr lang="en-US" sz="2358" dirty="0"/>
          </a:p>
        </p:txBody>
      </p:sp>
      <p:sp>
        <p:nvSpPr>
          <p:cNvPr id="20" name="Text 16"/>
          <p:cNvSpPr/>
          <p:nvPr/>
        </p:nvSpPr>
        <p:spPr>
          <a:xfrm>
            <a:off x="3501152" y="5056703"/>
            <a:ext cx="3714274" cy="2183606"/>
          </a:xfrm>
          <a:prstGeom prst="rect">
            <a:avLst/>
          </a:prstGeom>
          <a:noFill/>
          <a:ln/>
        </p:spPr>
        <p:txBody>
          <a:bodyPr wrap="square" rtlCol="0" anchor="t"/>
          <a:lstStyle/>
          <a:p>
            <a:pPr indent="0" marL="0">
              <a:lnSpc>
                <a:spcPts val="2456"/>
              </a:lnSpc>
              <a:buNone/>
            </a:pPr>
            <a:r>
              <a:rPr lang="en-US" sz="1965" dirty="0">
                <a:solidFill>
                  <a:srgbClr val="FFFFFF"/>
                </a:solidFill>
                <a:latin typeface="Unbounded" pitchFamily="34" charset="0"/>
                <a:ea typeface="Unbounded" pitchFamily="34" charset="-122"/>
                <a:cs typeface="Unbounded" pitchFamily="34" charset="-120"/>
              </a:rPr>
              <a:t>Tools for monitoring weight, calories consumed vs. burned, and overall progress towards health goals with visual charts and graphs.</a:t>
            </a:r>
            <a:endParaRPr lang="en-US" sz="1965" dirty="0"/>
          </a:p>
        </p:txBody>
      </p:sp>
      <p:sp>
        <p:nvSpPr>
          <p:cNvPr id="21" name="Text 17"/>
          <p:cNvSpPr/>
          <p:nvPr/>
        </p:nvSpPr>
        <p:spPr>
          <a:xfrm>
            <a:off x="3501152" y="7360087"/>
            <a:ext cx="3714274" cy="319445"/>
          </a:xfrm>
          <a:prstGeom prst="rect">
            <a:avLst/>
          </a:prstGeom>
          <a:noFill/>
          <a:ln/>
        </p:spPr>
        <p:txBody>
          <a:bodyPr wrap="none" rtlCol="0" anchor="t"/>
          <a:lstStyle/>
          <a:p>
            <a:pPr indent="0" marL="0">
              <a:lnSpc>
                <a:spcPts val="2515"/>
              </a:lnSpc>
              <a:buNone/>
            </a:pPr>
            <a:endParaRPr lang="en-US" sz="1572" dirty="0"/>
          </a:p>
        </p:txBody>
      </p:sp>
      <p:sp>
        <p:nvSpPr>
          <p:cNvPr id="22" name="Shape 18"/>
          <p:cNvSpPr/>
          <p:nvPr/>
        </p:nvSpPr>
        <p:spPr>
          <a:xfrm>
            <a:off x="7414974" y="4988123"/>
            <a:ext cx="449104" cy="449104"/>
          </a:xfrm>
          <a:prstGeom prst="roundRect">
            <a:avLst>
              <a:gd name="adj" fmla="val 13336"/>
            </a:avLst>
          </a:prstGeom>
          <a:solidFill>
            <a:srgbClr val="223D4D"/>
          </a:solidFill>
          <a:ln/>
        </p:spPr>
      </p:sp>
      <p:sp>
        <p:nvSpPr>
          <p:cNvPr id="23" name="Text 19"/>
          <p:cNvSpPr/>
          <p:nvPr/>
        </p:nvSpPr>
        <p:spPr>
          <a:xfrm>
            <a:off x="7523440" y="5025509"/>
            <a:ext cx="232172" cy="374213"/>
          </a:xfrm>
          <a:prstGeom prst="rect">
            <a:avLst/>
          </a:prstGeom>
          <a:noFill/>
          <a:ln/>
        </p:spPr>
        <p:txBody>
          <a:bodyPr wrap="none" rtlCol="0" anchor="t"/>
          <a:lstStyle/>
          <a:p>
            <a:pPr algn="ctr" indent="0" marL="0">
              <a:lnSpc>
                <a:spcPts val="2948"/>
              </a:lnSpc>
              <a:buNone/>
            </a:pPr>
            <a:r>
              <a:rPr lang="en-US" sz="2358" dirty="0">
                <a:solidFill>
                  <a:srgbClr val="FFFFFF"/>
                </a:solidFill>
                <a:latin typeface="Unbounded" pitchFamily="34" charset="0"/>
                <a:ea typeface="Unbounded" pitchFamily="34" charset="-122"/>
                <a:cs typeface="Unbounded" pitchFamily="34" charset="-120"/>
              </a:rPr>
              <a:t>5</a:t>
            </a:r>
            <a:endParaRPr lang="en-US" sz="2358" dirty="0"/>
          </a:p>
        </p:txBody>
      </p:sp>
      <p:sp>
        <p:nvSpPr>
          <p:cNvPr id="24" name="Text 20"/>
          <p:cNvSpPr/>
          <p:nvPr/>
        </p:nvSpPr>
        <p:spPr>
          <a:xfrm>
            <a:off x="8063627" y="5056703"/>
            <a:ext cx="3714274" cy="935831"/>
          </a:xfrm>
          <a:prstGeom prst="rect">
            <a:avLst/>
          </a:prstGeom>
          <a:noFill/>
          <a:ln/>
        </p:spPr>
        <p:txBody>
          <a:bodyPr wrap="square" rtlCol="0" anchor="t"/>
          <a:lstStyle/>
          <a:p>
            <a:pPr indent="0" marL="0">
              <a:lnSpc>
                <a:spcPts val="2456"/>
              </a:lnSpc>
              <a:buNone/>
            </a:pPr>
            <a:r>
              <a:rPr lang="en-US" sz="1965" dirty="0">
                <a:solidFill>
                  <a:srgbClr val="FFFFFF"/>
                </a:solidFill>
                <a:latin typeface="Unbounded" pitchFamily="34" charset="0"/>
                <a:ea typeface="Unbounded" pitchFamily="34" charset="-122"/>
                <a:cs typeface="Unbounded" pitchFamily="34" charset="-120"/>
              </a:rPr>
              <a:t>Barcode scanning for quick and accurate logging of food intake.</a:t>
            </a:r>
            <a:endParaRPr lang="en-US" sz="1965" dirty="0"/>
          </a:p>
        </p:txBody>
      </p:sp>
      <p:sp>
        <p:nvSpPr>
          <p:cNvPr id="25" name="Text 21"/>
          <p:cNvSpPr/>
          <p:nvPr/>
        </p:nvSpPr>
        <p:spPr>
          <a:xfrm>
            <a:off x="8063627" y="6112312"/>
            <a:ext cx="3714274" cy="319445"/>
          </a:xfrm>
          <a:prstGeom prst="rect">
            <a:avLst/>
          </a:prstGeom>
          <a:noFill/>
          <a:ln/>
        </p:spPr>
        <p:txBody>
          <a:bodyPr wrap="none" rtlCol="0" anchor="t"/>
          <a:lstStyle/>
          <a:p>
            <a:pPr indent="0" marL="0">
              <a:lnSpc>
                <a:spcPts val="2515"/>
              </a:lnSpc>
              <a:buNone/>
            </a:pPr>
            <a:endParaRPr lang="en-US" sz="1572" dirty="0"/>
          </a:p>
        </p:txBody>
      </p:sp>
      <p:pic>
        <p:nvPicPr>
          <p:cNvPr id="2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12836">
              <a:alpha val="80000"/>
            </a:srgbClr>
          </a:solidFill>
          <a:ln/>
        </p:spPr>
      </p:sp>
      <p:sp>
        <p:nvSpPr>
          <p:cNvPr id="6" name="Text 2"/>
          <p:cNvSpPr/>
          <p:nvPr/>
        </p:nvSpPr>
        <p:spPr>
          <a:xfrm>
            <a:off x="2348389" y="809625"/>
            <a:ext cx="6069806" cy="694373"/>
          </a:xfrm>
          <a:prstGeom prst="rect">
            <a:avLst/>
          </a:prstGeom>
          <a:noFill/>
          <a:ln/>
        </p:spPr>
        <p:txBody>
          <a:bodyPr wrap="none" rtlCol="0" anchor="t"/>
          <a:lstStyle/>
          <a:p>
            <a:pPr indent="0" marL="0">
              <a:lnSpc>
                <a:spcPts val="5468"/>
              </a:lnSpc>
              <a:buNone/>
            </a:pPr>
            <a:r>
              <a:rPr lang="en-US" sz="4374" dirty="0">
                <a:solidFill>
                  <a:srgbClr val="FFFFFF"/>
                </a:solidFill>
                <a:latin typeface="Unbounded" pitchFamily="34" charset="0"/>
                <a:ea typeface="Unbounded" pitchFamily="34" charset="-122"/>
                <a:cs typeface="Unbounded" pitchFamily="34" charset="-120"/>
              </a:rPr>
              <a:t>Proposed Solution</a:t>
            </a:r>
            <a:endParaRPr lang="en-US" sz="4374" dirty="0"/>
          </a:p>
        </p:txBody>
      </p:sp>
      <p:sp>
        <p:nvSpPr>
          <p:cNvPr id="7" name="Shape 3"/>
          <p:cNvSpPr/>
          <p:nvPr/>
        </p:nvSpPr>
        <p:spPr>
          <a:xfrm>
            <a:off x="2348389" y="2010847"/>
            <a:ext cx="499943" cy="499943"/>
          </a:xfrm>
          <a:prstGeom prst="roundRect">
            <a:avLst>
              <a:gd name="adj" fmla="val 13333"/>
            </a:avLst>
          </a:prstGeom>
          <a:solidFill>
            <a:srgbClr val="223D4D"/>
          </a:solidFill>
          <a:ln/>
        </p:spPr>
      </p:sp>
      <p:sp>
        <p:nvSpPr>
          <p:cNvPr id="8" name="Text 4"/>
          <p:cNvSpPr/>
          <p:nvPr/>
        </p:nvSpPr>
        <p:spPr>
          <a:xfrm>
            <a:off x="2519839" y="2052518"/>
            <a:ext cx="157043" cy="416481"/>
          </a:xfrm>
          <a:prstGeom prst="rect">
            <a:avLst/>
          </a:prstGeom>
          <a:noFill/>
          <a:ln/>
        </p:spPr>
        <p:txBody>
          <a:bodyPr wrap="none" rtlCol="0" anchor="t"/>
          <a:lstStyle/>
          <a:p>
            <a:pPr algn="ctr" indent="0" marL="0">
              <a:lnSpc>
                <a:spcPts val="3281"/>
              </a:lnSpc>
              <a:buNone/>
            </a:pPr>
            <a:r>
              <a:rPr lang="en-US" sz="2624" dirty="0">
                <a:solidFill>
                  <a:srgbClr val="FFFFFF"/>
                </a:solidFill>
                <a:latin typeface="Unbounded" pitchFamily="34" charset="0"/>
                <a:ea typeface="Unbounded" pitchFamily="34" charset="-122"/>
                <a:cs typeface="Unbounded" pitchFamily="34" charset="-120"/>
              </a:rPr>
              <a:t>1</a:t>
            </a:r>
            <a:endParaRPr lang="en-US" sz="2624" dirty="0"/>
          </a:p>
        </p:txBody>
      </p:sp>
      <p:sp>
        <p:nvSpPr>
          <p:cNvPr id="9" name="Text 5"/>
          <p:cNvSpPr/>
          <p:nvPr/>
        </p:nvSpPr>
        <p:spPr>
          <a:xfrm>
            <a:off x="3070503" y="2087166"/>
            <a:ext cx="2440900" cy="2777490"/>
          </a:xfrm>
          <a:prstGeom prst="rect">
            <a:avLst/>
          </a:prstGeom>
          <a:noFill/>
          <a:ln/>
        </p:spPr>
        <p:txBody>
          <a:bodyPr wrap="square" rtlCol="0" anchor="t"/>
          <a:lstStyle/>
          <a:p>
            <a:pP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Suggest safe and tasty food options based on the user's allergies and dietary restrictions.</a:t>
            </a:r>
            <a:pP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
</a:t>
            </a:r>
            <a:endParaRPr lang="en-US" sz="2187" dirty="0"/>
          </a:p>
        </p:txBody>
      </p:sp>
      <p:sp>
        <p:nvSpPr>
          <p:cNvPr id="10" name="Shape 6"/>
          <p:cNvSpPr/>
          <p:nvPr/>
        </p:nvSpPr>
        <p:spPr>
          <a:xfrm>
            <a:off x="5733574" y="2010847"/>
            <a:ext cx="499943" cy="499943"/>
          </a:xfrm>
          <a:prstGeom prst="roundRect">
            <a:avLst>
              <a:gd name="adj" fmla="val 13333"/>
            </a:avLst>
          </a:prstGeom>
          <a:solidFill>
            <a:srgbClr val="223D4D"/>
          </a:solidFill>
          <a:ln/>
        </p:spPr>
      </p:sp>
      <p:sp>
        <p:nvSpPr>
          <p:cNvPr id="11" name="Text 7"/>
          <p:cNvSpPr/>
          <p:nvPr/>
        </p:nvSpPr>
        <p:spPr>
          <a:xfrm>
            <a:off x="5852041" y="2052518"/>
            <a:ext cx="263009" cy="416481"/>
          </a:xfrm>
          <a:prstGeom prst="rect">
            <a:avLst/>
          </a:prstGeom>
          <a:noFill/>
          <a:ln/>
        </p:spPr>
        <p:txBody>
          <a:bodyPr wrap="none" rtlCol="0" anchor="t"/>
          <a:lstStyle/>
          <a:p>
            <a:pPr algn="ctr" indent="0" marL="0">
              <a:lnSpc>
                <a:spcPts val="3281"/>
              </a:lnSpc>
              <a:buNone/>
            </a:pPr>
            <a:r>
              <a:rPr lang="en-US" sz="2624" dirty="0">
                <a:solidFill>
                  <a:srgbClr val="FFFFFF"/>
                </a:solidFill>
                <a:latin typeface="Unbounded" pitchFamily="34" charset="0"/>
                <a:ea typeface="Unbounded" pitchFamily="34" charset="-122"/>
                <a:cs typeface="Unbounded" pitchFamily="34" charset="-120"/>
              </a:rPr>
              <a:t>2</a:t>
            </a:r>
            <a:endParaRPr lang="en-US" sz="2624" dirty="0"/>
          </a:p>
        </p:txBody>
      </p:sp>
      <p:sp>
        <p:nvSpPr>
          <p:cNvPr id="12" name="Text 8"/>
          <p:cNvSpPr/>
          <p:nvPr/>
        </p:nvSpPr>
        <p:spPr>
          <a:xfrm>
            <a:off x="6455688" y="2087166"/>
            <a:ext cx="2440900" cy="3124676"/>
          </a:xfrm>
          <a:prstGeom prst="rect">
            <a:avLst/>
          </a:prstGeom>
          <a:noFill/>
          <a:ln/>
        </p:spPr>
        <p:txBody>
          <a:bodyPr wrap="square" rtlCol="0" anchor="t"/>
          <a:lstStyle/>
          <a:p>
            <a:pP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Promote teamwork and motivation with fun family challenges and friendly competitions.</a:t>
            </a:r>
            <a:pP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
</a:t>
            </a:r>
            <a:endParaRPr lang="en-US" sz="2187" dirty="0"/>
          </a:p>
        </p:txBody>
      </p:sp>
      <p:sp>
        <p:nvSpPr>
          <p:cNvPr id="13" name="Shape 9"/>
          <p:cNvSpPr/>
          <p:nvPr/>
        </p:nvSpPr>
        <p:spPr>
          <a:xfrm>
            <a:off x="9118759" y="2010847"/>
            <a:ext cx="499943" cy="499943"/>
          </a:xfrm>
          <a:prstGeom prst="roundRect">
            <a:avLst>
              <a:gd name="adj" fmla="val 13333"/>
            </a:avLst>
          </a:prstGeom>
          <a:solidFill>
            <a:srgbClr val="223D4D"/>
          </a:solidFill>
          <a:ln/>
        </p:spPr>
      </p:sp>
      <p:sp>
        <p:nvSpPr>
          <p:cNvPr id="14" name="Text 10"/>
          <p:cNvSpPr/>
          <p:nvPr/>
        </p:nvSpPr>
        <p:spPr>
          <a:xfrm>
            <a:off x="9234726" y="2052518"/>
            <a:ext cx="268010" cy="416481"/>
          </a:xfrm>
          <a:prstGeom prst="rect">
            <a:avLst/>
          </a:prstGeom>
          <a:noFill/>
          <a:ln/>
        </p:spPr>
        <p:txBody>
          <a:bodyPr wrap="none" rtlCol="0" anchor="t"/>
          <a:lstStyle/>
          <a:p>
            <a:pPr algn="ctr" indent="0" marL="0">
              <a:lnSpc>
                <a:spcPts val="3281"/>
              </a:lnSpc>
              <a:buNone/>
            </a:pPr>
            <a:r>
              <a:rPr lang="en-US" sz="2624" dirty="0">
                <a:solidFill>
                  <a:srgbClr val="FFFFFF"/>
                </a:solidFill>
                <a:latin typeface="Unbounded" pitchFamily="34" charset="0"/>
                <a:ea typeface="Unbounded" pitchFamily="34" charset="-122"/>
                <a:cs typeface="Unbounded" pitchFamily="34" charset="-120"/>
              </a:rPr>
              <a:t>3</a:t>
            </a:r>
            <a:endParaRPr lang="en-US" sz="2624" dirty="0"/>
          </a:p>
        </p:txBody>
      </p:sp>
      <p:sp>
        <p:nvSpPr>
          <p:cNvPr id="15" name="Text 11"/>
          <p:cNvSpPr/>
          <p:nvPr/>
        </p:nvSpPr>
        <p:spPr>
          <a:xfrm>
            <a:off x="9840873" y="2087166"/>
            <a:ext cx="2440900" cy="3471863"/>
          </a:xfrm>
          <a:prstGeom prst="rect">
            <a:avLst/>
          </a:prstGeom>
          <a:noFill/>
          <a:ln/>
        </p:spPr>
        <p:txBody>
          <a:bodyPr wrap="square" rtlCol="0" anchor="t"/>
          <a:lstStyle/>
          <a:p>
            <a:pP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Offer recipes that match the user's current mood and preferences for a better eating experience.</a:t>
            </a:r>
            <a:pP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
</a:t>
            </a:r>
            <a:endParaRPr lang="en-US" sz="2187" dirty="0"/>
          </a:p>
        </p:txBody>
      </p:sp>
      <p:sp>
        <p:nvSpPr>
          <p:cNvPr id="16" name="Shape 12"/>
          <p:cNvSpPr/>
          <p:nvPr/>
        </p:nvSpPr>
        <p:spPr>
          <a:xfrm>
            <a:off x="2348389" y="5954792"/>
            <a:ext cx="499943" cy="499943"/>
          </a:xfrm>
          <a:prstGeom prst="roundRect">
            <a:avLst>
              <a:gd name="adj" fmla="val 13333"/>
            </a:avLst>
          </a:prstGeom>
          <a:solidFill>
            <a:srgbClr val="223D4D"/>
          </a:solidFill>
          <a:ln/>
        </p:spPr>
      </p:sp>
      <p:sp>
        <p:nvSpPr>
          <p:cNvPr id="17" name="Text 13"/>
          <p:cNvSpPr/>
          <p:nvPr/>
        </p:nvSpPr>
        <p:spPr>
          <a:xfrm>
            <a:off x="2464475" y="5996464"/>
            <a:ext cx="267653" cy="416481"/>
          </a:xfrm>
          <a:prstGeom prst="rect">
            <a:avLst/>
          </a:prstGeom>
          <a:noFill/>
          <a:ln/>
        </p:spPr>
        <p:txBody>
          <a:bodyPr wrap="none" rtlCol="0" anchor="t"/>
          <a:lstStyle/>
          <a:p>
            <a:pPr algn="ctr" indent="0" marL="0">
              <a:lnSpc>
                <a:spcPts val="3281"/>
              </a:lnSpc>
              <a:buNone/>
            </a:pPr>
            <a:r>
              <a:rPr lang="en-US" sz="2624" dirty="0">
                <a:solidFill>
                  <a:srgbClr val="FFFFFF"/>
                </a:solidFill>
                <a:latin typeface="Unbounded" pitchFamily="34" charset="0"/>
                <a:ea typeface="Unbounded" pitchFamily="34" charset="-122"/>
                <a:cs typeface="Unbounded" pitchFamily="34" charset="-120"/>
              </a:rPr>
              <a:t>4</a:t>
            </a:r>
            <a:endParaRPr lang="en-US" sz="2624" dirty="0"/>
          </a:p>
        </p:txBody>
      </p:sp>
      <p:sp>
        <p:nvSpPr>
          <p:cNvPr id="18" name="Text 14"/>
          <p:cNvSpPr/>
          <p:nvPr/>
        </p:nvSpPr>
        <p:spPr>
          <a:xfrm>
            <a:off x="3070503" y="6031111"/>
            <a:ext cx="9211389" cy="1388745"/>
          </a:xfrm>
          <a:prstGeom prst="rect">
            <a:avLst/>
          </a:prstGeom>
          <a:noFill/>
          <a:ln/>
        </p:spPr>
        <p:txBody>
          <a:bodyPr wrap="square" rtlCol="0" anchor="t"/>
          <a:lstStyle/>
          <a:p>
            <a:pP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Create diet plans tailored to individual health needs, using insights from DNA, gut bacteria, and expert advice to ensure optimal nutrition and health management.</a:t>
            </a:r>
            <a:endParaRPr lang="en-US" sz="2187" dirty="0"/>
          </a:p>
        </p:txBody>
      </p:sp>
      <p:pic>
        <p:nvPicPr>
          <p:cNvPr id="1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1036439"/>
            <a:ext cx="5554980" cy="694373"/>
          </a:xfrm>
          <a:prstGeom prst="rect">
            <a:avLst/>
          </a:prstGeom>
          <a:noFill/>
          <a:ln/>
        </p:spPr>
        <p:txBody>
          <a:bodyPr wrap="none" rtlCol="0" anchor="t"/>
          <a:lstStyle/>
          <a:p>
            <a:pPr indent="0" marL="0">
              <a:lnSpc>
                <a:spcPts val="5468"/>
              </a:lnSpc>
              <a:buNone/>
            </a:pPr>
            <a:r>
              <a:rPr lang="en-US" sz="4374" dirty="0">
                <a:solidFill>
                  <a:srgbClr val="FFFFFF"/>
                </a:solidFill>
                <a:latin typeface="Unbounded" pitchFamily="34" charset="0"/>
                <a:ea typeface="Unbounded" pitchFamily="34" charset="-122"/>
                <a:cs typeface="Unbounded" pitchFamily="34" charset="-120"/>
              </a:rPr>
              <a:t>Technology</a:t>
            </a:r>
            <a:endParaRPr lang="en-US" sz="4374" dirty="0"/>
          </a:p>
        </p:txBody>
      </p:sp>
      <p:pic>
        <p:nvPicPr>
          <p:cNvPr id="6" name="Image 2" descr="preencoded.png">    </p:cNvPr>
          <p:cNvPicPr>
            <a:picLocks noChangeAspect="1"/>
          </p:cNvPicPr>
          <p:nvPr/>
        </p:nvPicPr>
        <p:blipFill>
          <a:blip r:embed="rId3"/>
          <a:stretch>
            <a:fillRect/>
          </a:stretch>
        </p:blipFill>
        <p:spPr>
          <a:xfrm>
            <a:off x="833199" y="2064067"/>
            <a:ext cx="555427" cy="555427"/>
          </a:xfrm>
          <a:prstGeom prst="rect">
            <a:avLst/>
          </a:prstGeom>
        </p:spPr>
      </p:pic>
      <p:sp>
        <p:nvSpPr>
          <p:cNvPr id="7" name="Text 2"/>
          <p:cNvSpPr/>
          <p:nvPr/>
        </p:nvSpPr>
        <p:spPr>
          <a:xfrm>
            <a:off x="833199" y="2841665"/>
            <a:ext cx="3572113" cy="694373"/>
          </a:xfrm>
          <a:prstGeom prst="rect">
            <a:avLst/>
          </a:prstGeom>
          <a:noFill/>
          <a:ln/>
        </p:spPr>
        <p:txBody>
          <a:bodyPr wrap="square" rtlCol="0" anchor="t"/>
          <a:lstStyle/>
          <a:p>
            <a:pPr algn="l" indent="0" marL="0">
              <a:lnSpc>
                <a:spcPts val="2734"/>
              </a:lnSpc>
              <a:buNone/>
            </a:pPr>
            <a:r>
              <a:rPr lang="en-US" sz="2187" dirty="0">
                <a:solidFill>
                  <a:srgbClr val="FFFFFF"/>
                </a:solidFill>
                <a:latin typeface="Unbounded" pitchFamily="34" charset="0"/>
                <a:ea typeface="Unbounded" pitchFamily="34" charset="-122"/>
                <a:cs typeface="Unbounded" pitchFamily="34" charset="-120"/>
              </a:rPr>
              <a:t>Frontend Technologies</a:t>
            </a:r>
            <a:endParaRPr lang="en-US" sz="2187" dirty="0"/>
          </a:p>
        </p:txBody>
      </p:sp>
      <p:sp>
        <p:nvSpPr>
          <p:cNvPr id="8" name="Text 3"/>
          <p:cNvSpPr/>
          <p:nvPr/>
        </p:nvSpPr>
        <p:spPr>
          <a:xfrm>
            <a:off x="1188601" y="3669268"/>
            <a:ext cx="3216712"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AD6DE"/>
                </a:solidFill>
                <a:latin typeface="Cabin" pitchFamily="34" charset="0"/>
                <a:ea typeface="Cabin" pitchFamily="34" charset="-122"/>
                <a:cs typeface="Cabin" pitchFamily="34" charset="-120"/>
              </a:rPr>
              <a:t>HTML</a:t>
            </a:r>
            <a:endParaRPr lang="en-US" sz="1750" dirty="0"/>
          </a:p>
        </p:txBody>
      </p:sp>
      <p:sp>
        <p:nvSpPr>
          <p:cNvPr id="9" name="Text 4"/>
          <p:cNvSpPr/>
          <p:nvPr/>
        </p:nvSpPr>
        <p:spPr>
          <a:xfrm>
            <a:off x="1188601" y="4113490"/>
            <a:ext cx="3216712"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AD6DE"/>
                </a:solidFill>
                <a:latin typeface="Cabin" pitchFamily="34" charset="0"/>
                <a:ea typeface="Cabin" pitchFamily="34" charset="-122"/>
                <a:cs typeface="Cabin" pitchFamily="34" charset="-120"/>
              </a:rPr>
              <a:t>CSS</a:t>
            </a:r>
            <a:endParaRPr lang="en-US" sz="1750" dirty="0"/>
          </a:p>
        </p:txBody>
      </p:sp>
      <p:sp>
        <p:nvSpPr>
          <p:cNvPr id="10" name="Text 5"/>
          <p:cNvSpPr/>
          <p:nvPr/>
        </p:nvSpPr>
        <p:spPr>
          <a:xfrm>
            <a:off x="1188601" y="4557713"/>
            <a:ext cx="3216712"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AD6DE"/>
                </a:solidFill>
                <a:latin typeface="Cabin" pitchFamily="34" charset="0"/>
                <a:ea typeface="Cabin" pitchFamily="34" charset="-122"/>
                <a:cs typeface="Cabin" pitchFamily="34" charset="-120"/>
              </a:rPr>
              <a:t>JavaScript</a:t>
            </a:r>
            <a:endParaRPr lang="en-US" sz="1750" dirty="0"/>
          </a:p>
        </p:txBody>
      </p:sp>
      <p:pic>
        <p:nvPicPr>
          <p:cNvPr id="11" name="Image 3" descr="preencoded.png">    </p:cNvPr>
          <p:cNvPicPr>
            <a:picLocks noChangeAspect="1"/>
          </p:cNvPicPr>
          <p:nvPr/>
        </p:nvPicPr>
        <p:blipFill>
          <a:blip r:embed="rId4"/>
          <a:stretch>
            <a:fillRect/>
          </a:stretch>
        </p:blipFill>
        <p:spPr>
          <a:xfrm>
            <a:off x="4738568" y="2064067"/>
            <a:ext cx="555427" cy="555427"/>
          </a:xfrm>
          <a:prstGeom prst="rect">
            <a:avLst/>
          </a:prstGeom>
        </p:spPr>
      </p:pic>
      <p:sp>
        <p:nvSpPr>
          <p:cNvPr id="12" name="Text 6"/>
          <p:cNvSpPr/>
          <p:nvPr/>
        </p:nvSpPr>
        <p:spPr>
          <a:xfrm>
            <a:off x="4738568" y="2841665"/>
            <a:ext cx="3572232" cy="694373"/>
          </a:xfrm>
          <a:prstGeom prst="rect">
            <a:avLst/>
          </a:prstGeom>
          <a:noFill/>
          <a:ln/>
        </p:spPr>
        <p:txBody>
          <a:bodyPr wrap="square" rtlCol="0" anchor="t"/>
          <a:lstStyle/>
          <a:p>
            <a:pPr algn="l" indent="0" marL="0">
              <a:lnSpc>
                <a:spcPts val="2734"/>
              </a:lnSpc>
              <a:buNone/>
            </a:pPr>
            <a:r>
              <a:rPr lang="en-US" sz="2187" dirty="0">
                <a:solidFill>
                  <a:srgbClr val="FFFFFF"/>
                </a:solidFill>
                <a:latin typeface="Unbounded" pitchFamily="34" charset="0"/>
                <a:ea typeface="Unbounded" pitchFamily="34" charset="-122"/>
                <a:cs typeface="Unbounded" pitchFamily="34" charset="-120"/>
              </a:rPr>
              <a:t>Backend Technologies</a:t>
            </a:r>
            <a:endParaRPr lang="en-US" sz="2187" dirty="0"/>
          </a:p>
        </p:txBody>
      </p:sp>
      <p:sp>
        <p:nvSpPr>
          <p:cNvPr id="13" name="Text 7"/>
          <p:cNvSpPr/>
          <p:nvPr/>
        </p:nvSpPr>
        <p:spPr>
          <a:xfrm>
            <a:off x="5093970" y="3669268"/>
            <a:ext cx="3216831"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AD6DE"/>
                </a:solidFill>
                <a:latin typeface="Cabin" pitchFamily="34" charset="0"/>
                <a:ea typeface="Cabin" pitchFamily="34" charset="-122"/>
                <a:cs typeface="Cabin" pitchFamily="34" charset="-120"/>
              </a:rPr>
              <a:t>Python</a:t>
            </a:r>
            <a:endParaRPr lang="en-US" sz="1750" dirty="0"/>
          </a:p>
        </p:txBody>
      </p:sp>
      <p:sp>
        <p:nvSpPr>
          <p:cNvPr id="14" name="Text 8"/>
          <p:cNvSpPr/>
          <p:nvPr/>
        </p:nvSpPr>
        <p:spPr>
          <a:xfrm>
            <a:off x="5093970" y="4113490"/>
            <a:ext cx="3216831"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AD6DE"/>
                </a:solidFill>
                <a:latin typeface="Cabin" pitchFamily="34" charset="0"/>
                <a:ea typeface="Cabin" pitchFamily="34" charset="-122"/>
                <a:cs typeface="Cabin" pitchFamily="34" charset="-120"/>
              </a:rPr>
              <a:t>Flask</a:t>
            </a:r>
            <a:endParaRPr lang="en-US" sz="1750" dirty="0"/>
          </a:p>
        </p:txBody>
      </p:sp>
      <p:pic>
        <p:nvPicPr>
          <p:cNvPr id="15" name="Image 4" descr="preencoded.png">    </p:cNvPr>
          <p:cNvPicPr>
            <a:picLocks noChangeAspect="1"/>
          </p:cNvPicPr>
          <p:nvPr/>
        </p:nvPicPr>
        <p:blipFill>
          <a:blip r:embed="rId5"/>
          <a:stretch>
            <a:fillRect/>
          </a:stretch>
        </p:blipFill>
        <p:spPr>
          <a:xfrm>
            <a:off x="833199" y="5579626"/>
            <a:ext cx="555427" cy="555427"/>
          </a:xfrm>
          <a:prstGeom prst="rect">
            <a:avLst/>
          </a:prstGeom>
        </p:spPr>
      </p:pic>
      <p:sp>
        <p:nvSpPr>
          <p:cNvPr id="16" name="Text 9"/>
          <p:cNvSpPr/>
          <p:nvPr/>
        </p:nvSpPr>
        <p:spPr>
          <a:xfrm>
            <a:off x="833199" y="6357223"/>
            <a:ext cx="2777490" cy="347186"/>
          </a:xfrm>
          <a:prstGeom prst="rect">
            <a:avLst/>
          </a:prstGeom>
          <a:noFill/>
          <a:ln/>
        </p:spPr>
        <p:txBody>
          <a:bodyPr wrap="none" rtlCol="0" anchor="t"/>
          <a:lstStyle/>
          <a:p>
            <a:pPr algn="l" indent="0" marL="0">
              <a:lnSpc>
                <a:spcPts val="2734"/>
              </a:lnSpc>
              <a:buNone/>
            </a:pPr>
            <a:r>
              <a:rPr lang="en-US" sz="2187" dirty="0">
                <a:solidFill>
                  <a:srgbClr val="FFFFFF"/>
                </a:solidFill>
                <a:latin typeface="Unbounded" pitchFamily="34" charset="0"/>
                <a:ea typeface="Unbounded" pitchFamily="34" charset="-122"/>
                <a:cs typeface="Unbounded" pitchFamily="34" charset="-120"/>
              </a:rPr>
              <a:t>Database</a:t>
            </a:r>
            <a:endParaRPr lang="en-US" sz="2187" dirty="0"/>
          </a:p>
        </p:txBody>
      </p:sp>
      <p:sp>
        <p:nvSpPr>
          <p:cNvPr id="17" name="Text 10"/>
          <p:cNvSpPr/>
          <p:nvPr/>
        </p:nvSpPr>
        <p:spPr>
          <a:xfrm>
            <a:off x="1188601" y="6837640"/>
            <a:ext cx="3216712"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AD6DE"/>
                </a:solidFill>
                <a:latin typeface="Cabin" pitchFamily="34" charset="0"/>
                <a:ea typeface="Cabin" pitchFamily="34" charset="-122"/>
                <a:cs typeface="Cabin" pitchFamily="34" charset="-120"/>
              </a:rPr>
              <a:t>Mongo DB</a:t>
            </a:r>
            <a:endParaRPr lang="en-US" sz="1750" dirty="0"/>
          </a:p>
        </p:txBody>
      </p:sp>
      <p:pic>
        <p:nvPicPr>
          <p:cNvPr id="18"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12836">
              <a:alpha val="80000"/>
            </a:srgbClr>
          </a:solidFill>
          <a:ln/>
        </p:spPr>
      </p:sp>
      <p:sp>
        <p:nvSpPr>
          <p:cNvPr id="6" name="Text 2"/>
          <p:cNvSpPr/>
          <p:nvPr/>
        </p:nvSpPr>
        <p:spPr>
          <a:xfrm>
            <a:off x="2348389" y="812602"/>
            <a:ext cx="5554980" cy="694373"/>
          </a:xfrm>
          <a:prstGeom prst="rect">
            <a:avLst/>
          </a:prstGeom>
          <a:noFill/>
          <a:ln/>
        </p:spPr>
        <p:txBody>
          <a:bodyPr wrap="none" rtlCol="0" anchor="t"/>
          <a:lstStyle/>
          <a:p>
            <a:pPr indent="0" marL="0">
              <a:lnSpc>
                <a:spcPts val="5468"/>
              </a:lnSpc>
              <a:buNone/>
            </a:pPr>
            <a:r>
              <a:rPr lang="en-US" sz="4374" dirty="0">
                <a:solidFill>
                  <a:srgbClr val="FFFFFF"/>
                </a:solidFill>
                <a:latin typeface="Unbounded" pitchFamily="34" charset="0"/>
                <a:ea typeface="Unbounded" pitchFamily="34" charset="-122"/>
                <a:cs typeface="Unbounded" pitchFamily="34" charset="-120"/>
              </a:rPr>
              <a:t>Mind Map</a:t>
            </a:r>
            <a:endParaRPr lang="en-US" sz="4374" dirty="0"/>
          </a:p>
        </p:txBody>
      </p:sp>
      <p:pic>
        <p:nvPicPr>
          <p:cNvPr id="7" name="Image 2" descr="preencoded.png">    </p:cNvPr>
          <p:cNvPicPr>
            <a:picLocks noChangeAspect="1"/>
          </p:cNvPicPr>
          <p:nvPr/>
        </p:nvPicPr>
        <p:blipFill>
          <a:blip r:embed="rId3"/>
          <a:stretch>
            <a:fillRect/>
          </a:stretch>
        </p:blipFill>
        <p:spPr>
          <a:xfrm>
            <a:off x="2348389" y="1840230"/>
            <a:ext cx="9933503" cy="4971336"/>
          </a:xfrm>
          <a:prstGeom prst="rect">
            <a:avLst/>
          </a:prstGeom>
        </p:spPr>
      </p:pic>
      <p:sp>
        <p:nvSpPr>
          <p:cNvPr id="8" name="Text 3"/>
          <p:cNvSpPr/>
          <p:nvPr/>
        </p:nvSpPr>
        <p:spPr>
          <a:xfrm>
            <a:off x="2348389" y="7061478"/>
            <a:ext cx="9933503" cy="355402"/>
          </a:xfrm>
          <a:prstGeom prst="rect">
            <a:avLst/>
          </a:prstGeom>
          <a:noFill/>
          <a:ln/>
        </p:spPr>
        <p:txBody>
          <a:bodyPr wrap="none" rtlCol="0" anchor="t"/>
          <a:lstStyle/>
          <a:p>
            <a:pPr indent="0" marL="0">
              <a:lnSpc>
                <a:spcPts val="2799"/>
              </a:lnSpc>
              <a:buNone/>
            </a:pPr>
            <a:endParaRPr lang="en-US" sz="1750" dirty="0"/>
          </a:p>
        </p:txBody>
      </p:sp>
      <p:pic>
        <p:nvPicPr>
          <p:cNvPr id="9"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12836">
              <a:alpha val="80000"/>
            </a:srgbClr>
          </a:solidFill>
          <a:ln/>
        </p:spPr>
      </p:sp>
      <p:sp>
        <p:nvSpPr>
          <p:cNvPr id="6" name="Text 2"/>
          <p:cNvSpPr/>
          <p:nvPr/>
        </p:nvSpPr>
        <p:spPr>
          <a:xfrm>
            <a:off x="2348389" y="926663"/>
            <a:ext cx="7492246" cy="694373"/>
          </a:xfrm>
          <a:prstGeom prst="rect">
            <a:avLst/>
          </a:prstGeom>
          <a:noFill/>
          <a:ln/>
        </p:spPr>
        <p:txBody>
          <a:bodyPr wrap="none" rtlCol="0" anchor="t"/>
          <a:lstStyle/>
          <a:p>
            <a:pPr indent="0" marL="0">
              <a:lnSpc>
                <a:spcPts val="5468"/>
              </a:lnSpc>
              <a:buNone/>
            </a:pPr>
            <a:r>
              <a:rPr lang="en-US" sz="4374" dirty="0">
                <a:solidFill>
                  <a:srgbClr val="FFFFFF"/>
                </a:solidFill>
                <a:latin typeface="Unbounded" pitchFamily="34" charset="0"/>
                <a:ea typeface="Unbounded" pitchFamily="34" charset="-122"/>
                <a:cs typeface="Unbounded" pitchFamily="34" charset="-120"/>
              </a:rPr>
              <a:t>Business Model Canva</a:t>
            </a:r>
            <a:endParaRPr lang="en-US" sz="4374" dirty="0"/>
          </a:p>
        </p:txBody>
      </p:sp>
      <p:pic>
        <p:nvPicPr>
          <p:cNvPr id="7" name="Image 2" descr="preencoded.png">    </p:cNvPr>
          <p:cNvPicPr>
            <a:picLocks noChangeAspect="1"/>
          </p:cNvPicPr>
          <p:nvPr/>
        </p:nvPicPr>
        <p:blipFill>
          <a:blip r:embed="rId3"/>
          <a:stretch>
            <a:fillRect/>
          </a:stretch>
        </p:blipFill>
        <p:spPr>
          <a:xfrm>
            <a:off x="2348389" y="1954292"/>
            <a:ext cx="9933503" cy="4743212"/>
          </a:xfrm>
          <a:prstGeom prst="rect">
            <a:avLst/>
          </a:prstGeom>
        </p:spPr>
      </p:pic>
      <p:sp>
        <p:nvSpPr>
          <p:cNvPr id="8" name="Text 3"/>
          <p:cNvSpPr/>
          <p:nvPr/>
        </p:nvSpPr>
        <p:spPr>
          <a:xfrm>
            <a:off x="2348389" y="6947416"/>
            <a:ext cx="9933503" cy="355402"/>
          </a:xfrm>
          <a:prstGeom prst="rect">
            <a:avLst/>
          </a:prstGeom>
          <a:noFill/>
          <a:ln/>
        </p:spPr>
        <p:txBody>
          <a:bodyPr wrap="none" rtlCol="0" anchor="t"/>
          <a:lstStyle/>
          <a:p>
            <a:pPr indent="0" marL="0">
              <a:lnSpc>
                <a:spcPts val="2799"/>
              </a:lnSpc>
              <a:buNone/>
            </a:pPr>
            <a:endParaRPr lang="en-US" sz="1750" dirty="0"/>
          </a:p>
        </p:txBody>
      </p:sp>
      <p:pic>
        <p:nvPicPr>
          <p:cNvPr id="9"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12836">
              <a:alpha val="80000"/>
            </a:srgbClr>
          </a:solidFill>
          <a:ln/>
        </p:spPr>
      </p:sp>
      <p:sp>
        <p:nvSpPr>
          <p:cNvPr id="6" name="Text 2"/>
          <p:cNvSpPr/>
          <p:nvPr/>
        </p:nvSpPr>
        <p:spPr>
          <a:xfrm>
            <a:off x="2348389" y="1030962"/>
            <a:ext cx="5554980" cy="694373"/>
          </a:xfrm>
          <a:prstGeom prst="rect">
            <a:avLst/>
          </a:prstGeom>
          <a:noFill/>
          <a:ln/>
        </p:spPr>
        <p:txBody>
          <a:bodyPr wrap="none" rtlCol="0" anchor="t"/>
          <a:lstStyle/>
          <a:p>
            <a:pPr indent="0" marL="0">
              <a:lnSpc>
                <a:spcPts val="5468"/>
              </a:lnSpc>
              <a:buNone/>
            </a:pPr>
            <a:r>
              <a:rPr lang="en-US" sz="4374" dirty="0">
                <a:solidFill>
                  <a:srgbClr val="FFFFFF"/>
                </a:solidFill>
                <a:latin typeface="Unbounded" pitchFamily="34" charset="0"/>
                <a:ea typeface="Unbounded" pitchFamily="34" charset="-122"/>
                <a:cs typeface="Unbounded" pitchFamily="34" charset="-120"/>
              </a:rPr>
              <a:t>Block Diagram</a:t>
            </a:r>
            <a:endParaRPr lang="en-US" sz="4374" dirty="0"/>
          </a:p>
        </p:txBody>
      </p:sp>
      <p:pic>
        <p:nvPicPr>
          <p:cNvPr id="7" name="Image 2" descr="preencoded.png">    </p:cNvPr>
          <p:cNvPicPr>
            <a:picLocks noChangeAspect="1"/>
          </p:cNvPicPr>
          <p:nvPr/>
        </p:nvPicPr>
        <p:blipFill>
          <a:blip r:embed="rId3"/>
          <a:stretch>
            <a:fillRect/>
          </a:stretch>
        </p:blipFill>
        <p:spPr>
          <a:xfrm>
            <a:off x="2348389" y="2058591"/>
            <a:ext cx="9933503" cy="4534614"/>
          </a:xfrm>
          <a:prstGeom prst="rect">
            <a:avLst/>
          </a:prstGeom>
        </p:spPr>
      </p:pic>
      <p:sp>
        <p:nvSpPr>
          <p:cNvPr id="8" name="Text 3"/>
          <p:cNvSpPr/>
          <p:nvPr/>
        </p:nvSpPr>
        <p:spPr>
          <a:xfrm>
            <a:off x="2348389" y="6843117"/>
            <a:ext cx="9933503" cy="355402"/>
          </a:xfrm>
          <a:prstGeom prst="rect">
            <a:avLst/>
          </a:prstGeom>
          <a:noFill/>
          <a:ln/>
        </p:spPr>
        <p:txBody>
          <a:bodyPr wrap="none" rtlCol="0" anchor="t"/>
          <a:lstStyle/>
          <a:p>
            <a:pPr indent="0" marL="0">
              <a:lnSpc>
                <a:spcPts val="2799"/>
              </a:lnSpc>
              <a:buNone/>
            </a:pPr>
            <a:endParaRPr lang="en-US" sz="1750" dirty="0"/>
          </a:p>
        </p:txBody>
      </p:sp>
      <p:pic>
        <p:nvPicPr>
          <p:cNvPr id="9"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2024-05-30T17:46:12Z</dcterms:created>
  <dcterms:modified xsi:type="dcterms:W3CDTF">2024-05-30T17:46:12Z</dcterms:modified>
</cp:coreProperties>
</file>